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94" r:id="rId2"/>
    <p:sldId id="257" r:id="rId3"/>
    <p:sldId id="258" r:id="rId4"/>
    <p:sldId id="270" r:id="rId5"/>
    <p:sldId id="296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1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142"/>
  </p:normalViewPr>
  <p:slideViewPr>
    <p:cSldViewPr snapToGrid="0">
      <p:cViewPr varScale="1">
        <p:scale>
          <a:sx n="159" d="100"/>
          <a:sy n="159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 uygulamalarında ekran tasarımları </a:t>
            </a:r>
            <a:r>
              <a:rPr lang="t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</a:t>
            </a:r>
            <a:r>
              <a:rPr lang="t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klasörü altında bulunan </a:t>
            </a:r>
            <a:r>
              <a:rPr lang="t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r>
              <a:rPr lang="t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dosyaları ile belirlenir. Bu dosyalar </a:t>
            </a:r>
            <a:r>
              <a:rPr lang="tr" sz="2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r>
              <a:rPr lang="t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formatında hazırlanan dosyalardır ve Android uygulamalarına özel etiketler kullanarak görsel öğelerin yerleşimlerini ve özelliklerini bildirirler.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 ekranın görünümü genellikle iki farklı yerleşim tipi kullanılarak belirlenir. Bunlar </a:t>
            </a:r>
            <a:r>
              <a:rPr lang="t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RelativeLayout</a:t>
            </a:r>
            <a:r>
              <a:rPr lang="t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t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LinearLayout</a:t>
            </a:r>
            <a:r>
              <a:rPr lang="t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olarak ikiye ayrılır.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LinearLayout</a:t>
            </a:r>
            <a:r>
              <a:rPr lang="t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yerleşimi kullanıldığında öğeler sırayla ekrana dizilirler ve ekrandaki yerleşimleri ekranın en tepesinden en altına doğru sırayla gerçekleşir.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RelativeLayout</a:t>
            </a:r>
            <a:r>
              <a:rPr lang="t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görsel öğeleri diğer öğelere göre referans alarak dizer. </a:t>
            </a:r>
            <a:r>
              <a:rPr lang="tr" sz="2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RelativeLayout</a:t>
            </a:r>
            <a:r>
              <a:rPr lang="t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tasarımında ilk eklenen öğe ekranın en tepesinde yer alır.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ct val="25000"/>
              <a:buNone/>
            </a:pPr>
            <a:r>
              <a:rPr lang="tr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(Horizontal/vertical layout)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050" b="0" i="0" u="none" strike="noStrike" cap="none">
                <a:solidFill>
                  <a:srgbClr val="53535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Bu değişken </a:t>
            </a:r>
            <a:r>
              <a:rPr lang="tr" sz="1050" b="1" i="0" u="none" strike="noStrike" cap="none">
                <a:solidFill>
                  <a:srgbClr val="359BE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horizontal(yatay)</a:t>
            </a:r>
            <a:r>
              <a:rPr lang="tr" sz="1050" b="0" i="0" u="none" strike="noStrike" cap="none">
                <a:solidFill>
                  <a:srgbClr val="53535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veya </a:t>
            </a:r>
            <a:r>
              <a:rPr lang="tr" sz="1050" b="1" i="0" u="none" strike="noStrike" cap="none">
                <a:solidFill>
                  <a:srgbClr val="359BE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vertical(dikey)</a:t>
            </a:r>
            <a:r>
              <a:rPr lang="tr" sz="1050" b="1" i="0" u="none" strike="noStrike" cap="none">
                <a:solidFill>
                  <a:srgbClr val="53535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tr" sz="1050" b="0" i="0" u="none" strike="noStrike" cap="none">
                <a:solidFill>
                  <a:srgbClr val="53535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olarak setlenebilmektedir. LinearLayout içerisine eklenen buton ve textlerin ne yönde ardarda ekleneceğinin belirlenmesinde kullanılmaktadır.</a:t>
            </a:r>
          </a:p>
          <a:p>
            <a:pPr marL="0" marR="0" lvl="0" indent="0" algn="l" rtl="0">
              <a:spcBef>
                <a:spcPts val="16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ListView ve WebView dışındaki komponentlerin kullanımları gösterilecektir.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ListView’in basit kullanımı anlatılacaktır. Custom ListView’e ilerideki slaytlarda değineceğiz.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 uygulamada belirtilen nesneler ekrana eklenecek ve layout kavramı anlatışmış olacaktır.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ActionBar,Uygulama iconunun değiştirilmesi gibi detaylar burada anlatılacak.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İntent kavramı nedir,sayfalar arası veri gönderimi çeşitleri örneklendirilebilir.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Bip uygulaması hakkında bilgilendirmeler yapılacaktır.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Emülatör kullanımlarına değinilecektir ve kurulumları yapılacaktır.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171861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1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 dili arayüz form tasarımlarında ve form elemanlarının yazılarında kullanılır.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dili ise tasarlanan formlara ve elemanlara işlev kazandırmada kullanılır.</a:t>
            </a:r>
            <a:r>
              <a:rPr lang="tr" sz="11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Android-XML-Java ilişkisi (R.java) dan bahsedilecek.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1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lang="t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sınıfı tarafından oluşturulan nesneler uygulama içinde kullanılan ekranları temsil ederler. Uygulamanızdaki her Activity'yi AndroidManifest.xml'de tanımlamalısınız. Eğer yeni Activity</a:t>
            </a:r>
            <a:r>
              <a:rPr lang="tr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AndroidManifest</a:t>
            </a:r>
            <a:r>
              <a:rPr lang="t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dosyasında tanımlı değilse uygulamamız çökecektir.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 uygulamanın </a:t>
            </a:r>
            <a:r>
              <a:rPr lang="tr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LAUNCHER</a:t>
            </a:r>
            <a:r>
              <a:rPr lang="t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olarak tanımlı bir </a:t>
            </a:r>
            <a:r>
              <a:rPr lang="tr"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lang="t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sınıfı olmalıdır. Bu şekilde tanımlanmış bir </a:t>
            </a:r>
            <a:r>
              <a:rPr lang="tr"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Activity,</a:t>
            </a:r>
            <a:r>
              <a:rPr lang="t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uygulama ilk açıldığında otomatik olarak harekete geçer ve kullanıcının karşısına çıkan ilk ekran olur.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t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t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urkcell_ppt_10.jpg">
            <a:extLst>
              <a:ext uri="{FF2B5EF4-FFF2-40B4-BE49-F238E27FC236}">
                <a16:creationId xmlns:a16="http://schemas.microsoft.com/office/drawing/2014/main" id="{5866B855-C9B6-3545-8CB1-7DAEE4DAC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AF29C-E44A-E044-9645-60D82047E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342901"/>
            <a:ext cx="2949178" cy="1097756"/>
          </a:xfrm>
        </p:spPr>
        <p:txBody>
          <a:bodyPr anchor="t" anchorCtr="0">
            <a:normAutofit/>
          </a:bodyPr>
          <a:lstStyle>
            <a:lvl1pPr>
              <a:defRPr sz="3000" b="1"/>
            </a:lvl1pPr>
          </a:lstStyle>
          <a:p>
            <a:r>
              <a:rPr lang="tr-TR" dirty="0"/>
              <a:t>Sunum başlığı için tıklayın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7D326-827D-C841-855F-3FE478FCD7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3873" y="355840"/>
            <a:ext cx="3798745" cy="405288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r-TR" dirty="0"/>
              <a:t>Tablo, Grafik veya benzeri nesneler eklemek için simgeye tıklayın.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CD54-30A1-2540-B4AC-E95E25994D6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 dirty="0"/>
              <a:t>Açıklama metinleri girmek için tıklayın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F4CAD-5069-3240-94DC-3B251A40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7855" y="4767263"/>
            <a:ext cx="2057400" cy="273843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15.03.2019</a:t>
            </a:fld>
            <a:endParaRPr lang="tr-T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43E63-FF0D-0444-AFB7-03B9C6F4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546" y="4767263"/>
            <a:ext cx="4841615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tr-TR" dirty="0"/>
              <a:t>Dipnot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6AA2B-649B-5348-A9BE-5219668AD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97947" y="4767263"/>
            <a:ext cx="724662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340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urkcell_ppt_10.jpg">
            <a:extLst>
              <a:ext uri="{FF2B5EF4-FFF2-40B4-BE49-F238E27FC236}">
                <a16:creationId xmlns:a16="http://schemas.microsoft.com/office/drawing/2014/main" id="{404ED461-F5BF-6147-95C8-33FBEA6E5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23879-B2C5-774E-9614-488C8003F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404" y="126333"/>
            <a:ext cx="7420490" cy="578702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tr-TR" dirty="0"/>
              <a:t>Sunum başlığı için tıklayın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6626E-9B1E-B742-AE41-AD1004B433D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0389" y="1369219"/>
            <a:ext cx="7886700" cy="326350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Metin girmek için tıklayın</a:t>
            </a:r>
            <a:endParaRPr lang="en-US" dirty="0"/>
          </a:p>
          <a:p>
            <a:pPr lvl="1"/>
            <a:r>
              <a:rPr lang="tr-TR" dirty="0"/>
              <a:t>Alt seviye</a:t>
            </a:r>
            <a:endParaRPr lang="en-US" dirty="0"/>
          </a:p>
          <a:p>
            <a:pPr lvl="2"/>
            <a:r>
              <a:rPr lang="tr-TR" dirty="0"/>
              <a:t>Üçüncü alt seviye</a:t>
            </a:r>
            <a:endParaRPr lang="en-US" dirty="0"/>
          </a:p>
          <a:p>
            <a:pPr lvl="3"/>
            <a:r>
              <a:rPr lang="tr-TR" dirty="0"/>
              <a:t>Dördüncü alt seviye</a:t>
            </a:r>
            <a:endParaRPr lang="en-US" dirty="0"/>
          </a:p>
          <a:p>
            <a:pPr lvl="4"/>
            <a:r>
              <a:rPr lang="tr-TR" dirty="0"/>
              <a:t>Beşinci alt seviye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97EF6-89FE-0B4A-86FD-94497345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9394" y="4767262"/>
            <a:ext cx="2057400" cy="273844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15.03.2019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9A13A-EB9F-CF40-8641-88A23573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389" y="4767262"/>
            <a:ext cx="4920793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tr-TR" dirty="0"/>
              <a:t>Dipnot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37C69-092C-CE4A-9D36-C9E3835C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5007" y="4767263"/>
            <a:ext cx="752081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9425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cell_ppt_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372" y="3801688"/>
            <a:ext cx="5561409" cy="40221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Bölüm başlığı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32372" y="4245955"/>
            <a:ext cx="5561409" cy="276997"/>
          </a:xfrm>
        </p:spPr>
        <p:txBody>
          <a:bodyPr anchor="ctr" anchorCtr="0">
            <a:normAutofit/>
          </a:bodyPr>
          <a:lstStyle>
            <a:lvl1pPr marL="0" indent="0" algn="ctr" defTabSz="457189" rtl="0" eaLnBrk="1" latinLnBrk="0" hangingPunct="1">
              <a:lnSpc>
                <a:spcPct val="50000"/>
              </a:lnSpc>
              <a:spcBef>
                <a:spcPct val="20000"/>
              </a:spcBef>
              <a:buFont typeface="Arial"/>
              <a:buNone/>
              <a:defRPr lang="tr-TR" sz="1800" b="0" i="0" kern="1200" dirty="0">
                <a:solidFill>
                  <a:srgbClr val="F8C527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tr-TR" b="0" i="0" dirty="0">
                <a:latin typeface="Calibri Light"/>
                <a:cs typeface="Calibri Light"/>
              </a:rPr>
              <a:t>Alt başlık</a:t>
            </a:r>
          </a:p>
        </p:txBody>
      </p:sp>
    </p:spTree>
    <p:extLst>
      <p:ext uri="{BB962C8B-B14F-4D97-AF65-F5344CB8AC3E}">
        <p14:creationId xmlns:p14="http://schemas.microsoft.com/office/powerpoint/2010/main" val="570019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cell_ppt_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87" y="0"/>
            <a:ext cx="9144000" cy="5143500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57202" y="2258638"/>
            <a:ext cx="2530827" cy="40221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000" b="1">
                <a:solidFill>
                  <a:srgbClr val="002060"/>
                </a:solidFill>
                <a:latin typeface="+mj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Bölüm başlığı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47176" y="2702905"/>
            <a:ext cx="1908394" cy="276997"/>
          </a:xfrm>
        </p:spPr>
        <p:txBody>
          <a:bodyPr anchor="ctr" anchorCtr="0">
            <a:normAutofit/>
          </a:bodyPr>
          <a:lstStyle>
            <a:lvl1pPr marL="0" indent="0" algn="l" defTabSz="457189" rtl="0" eaLnBrk="1" latinLnBrk="0" hangingPunct="1">
              <a:lnSpc>
                <a:spcPct val="50000"/>
              </a:lnSpc>
              <a:spcBef>
                <a:spcPct val="20000"/>
              </a:spcBef>
              <a:buFont typeface="Arial"/>
              <a:buNone/>
              <a:defRPr lang="tr-TR" sz="1800" b="0" i="0" kern="1200" dirty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tr-TR" b="0" i="0" dirty="0">
                <a:latin typeface="Calibri Light"/>
                <a:cs typeface="Calibri Light"/>
              </a:rPr>
              <a:t>Alt başlık</a:t>
            </a:r>
          </a:p>
        </p:txBody>
      </p:sp>
    </p:spTree>
    <p:extLst>
      <p:ext uri="{BB962C8B-B14F-4D97-AF65-F5344CB8AC3E}">
        <p14:creationId xmlns:p14="http://schemas.microsoft.com/office/powerpoint/2010/main" val="233367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festyl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cell_ppt_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1570" y="3019921"/>
            <a:ext cx="4143530" cy="175924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6600" b="1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Bölüm başlığı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1570" y="2730599"/>
            <a:ext cx="4143530" cy="276997"/>
          </a:xfrm>
        </p:spPr>
        <p:txBody>
          <a:bodyPr anchor="ctr" anchorCtr="0">
            <a:normAutofit/>
          </a:bodyPr>
          <a:lstStyle>
            <a:lvl1pPr marL="0" indent="0" algn="l" defTabSz="457189" rtl="0" eaLnBrk="1" latinLnBrk="0" hangingPunct="1">
              <a:lnSpc>
                <a:spcPct val="50000"/>
              </a:lnSpc>
              <a:spcBef>
                <a:spcPct val="20000"/>
              </a:spcBef>
              <a:buFont typeface="Arial"/>
              <a:buNone/>
              <a:defRPr lang="tr-TR" sz="2100" b="0" i="0" kern="1200" dirty="0">
                <a:solidFill>
                  <a:srgbClr val="F8C527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tr-TR" b="0" i="0" dirty="0">
                <a:latin typeface="Calibri Light"/>
                <a:cs typeface="Calibri Light"/>
              </a:rPr>
              <a:t>Alt başlık</a:t>
            </a:r>
          </a:p>
        </p:txBody>
      </p:sp>
    </p:spTree>
    <p:extLst>
      <p:ext uri="{BB962C8B-B14F-4D97-AF65-F5344CB8AC3E}">
        <p14:creationId xmlns:p14="http://schemas.microsoft.com/office/powerpoint/2010/main" val="268207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festyl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cell_ppt_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83700" y="3019920"/>
            <a:ext cx="3638295" cy="1662031"/>
          </a:xfrm>
        </p:spPr>
        <p:txBody>
          <a:bodyPr anchor="ctr" anchorCtr="0">
            <a:noAutofit/>
          </a:bodyPr>
          <a:lstStyle>
            <a:lvl1pPr marL="0" indent="0" algn="r">
              <a:lnSpc>
                <a:spcPct val="80000"/>
              </a:lnSpc>
              <a:buNone/>
              <a:defRPr sz="6600" b="1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Bölüm başlığı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83701" y="2718847"/>
            <a:ext cx="3638295" cy="276997"/>
          </a:xfrm>
        </p:spPr>
        <p:txBody>
          <a:bodyPr anchor="ctr" anchorCtr="0">
            <a:normAutofit/>
          </a:bodyPr>
          <a:lstStyle>
            <a:lvl1pPr marL="0" indent="0" algn="r" defTabSz="457189" rtl="0" eaLnBrk="1" latinLnBrk="0" hangingPunct="1">
              <a:lnSpc>
                <a:spcPct val="50000"/>
              </a:lnSpc>
              <a:spcBef>
                <a:spcPct val="20000"/>
              </a:spcBef>
              <a:buFont typeface="Arial"/>
              <a:buNone/>
              <a:defRPr lang="tr-TR" sz="2100" b="0" i="0" kern="1200" dirty="0">
                <a:solidFill>
                  <a:srgbClr val="F8C527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tr-TR" b="0" i="0" dirty="0">
                <a:latin typeface="Calibri Light"/>
                <a:cs typeface="Calibri Light"/>
              </a:rPr>
              <a:t>Alt başlık</a:t>
            </a:r>
          </a:p>
        </p:txBody>
      </p:sp>
    </p:spTree>
    <p:extLst>
      <p:ext uri="{BB962C8B-B14F-4D97-AF65-F5344CB8AC3E}">
        <p14:creationId xmlns:p14="http://schemas.microsoft.com/office/powerpoint/2010/main" val="3099474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festyl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cell_ppt_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1570" y="3019920"/>
            <a:ext cx="3638295" cy="1662031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6600" b="1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Bölüm başlığı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1570" y="2704119"/>
            <a:ext cx="3638294" cy="276997"/>
          </a:xfrm>
        </p:spPr>
        <p:txBody>
          <a:bodyPr anchor="ctr" anchorCtr="0">
            <a:normAutofit/>
          </a:bodyPr>
          <a:lstStyle>
            <a:lvl1pPr marL="0" indent="0" algn="l" defTabSz="457189" rtl="0" eaLnBrk="1" latinLnBrk="0" hangingPunct="1">
              <a:lnSpc>
                <a:spcPct val="50000"/>
              </a:lnSpc>
              <a:spcBef>
                <a:spcPct val="20000"/>
              </a:spcBef>
              <a:buFont typeface="Arial"/>
              <a:buNone/>
              <a:defRPr lang="tr-TR" sz="2100" b="0" i="0" kern="1200" dirty="0">
                <a:solidFill>
                  <a:srgbClr val="F8C527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tr-TR" b="0" i="0" dirty="0">
                <a:latin typeface="Calibri Light"/>
                <a:cs typeface="Calibri Light"/>
              </a:rPr>
              <a:t>Alt başlık</a:t>
            </a:r>
          </a:p>
        </p:txBody>
      </p:sp>
    </p:spTree>
    <p:extLst>
      <p:ext uri="{BB962C8B-B14F-4D97-AF65-F5344CB8AC3E}">
        <p14:creationId xmlns:p14="http://schemas.microsoft.com/office/powerpoint/2010/main" val="3039910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URKCELL-PRE-TK2-18.jpg" descr="TURKCELL-PRE-TK2-18.jpg">
            <a:extLst>
              <a:ext uri="{FF2B5EF4-FFF2-40B4-BE49-F238E27FC236}">
                <a16:creationId xmlns:a16="http://schemas.microsoft.com/office/drawing/2014/main" id="{B3000F5A-E93C-1D40-8AD8-F4CC6F87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/>
          </a:blip>
          <a:srcRect b="67130"/>
          <a:stretch/>
        </p:blipFill>
        <p:spPr>
          <a:xfrm>
            <a:off x="-8108" y="1703784"/>
            <a:ext cx="9152108" cy="169306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A7B59-F090-DB48-9B1B-38787BE9E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3822" y="2053232"/>
            <a:ext cx="6879431" cy="994172"/>
          </a:xfrm>
        </p:spPr>
        <p:txBody>
          <a:bodyPr>
            <a:normAutofit/>
          </a:bodyPr>
          <a:lstStyle>
            <a:lvl1pPr algn="r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Kapanış metni yazmak isterseniz tıklayın…  </a:t>
            </a:r>
          </a:p>
        </p:txBody>
      </p:sp>
    </p:spTree>
    <p:extLst>
      <p:ext uri="{BB962C8B-B14F-4D97-AF65-F5344CB8AC3E}">
        <p14:creationId xmlns:p14="http://schemas.microsoft.com/office/powerpoint/2010/main" val="154046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t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t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rkcell_ppt_1.jpg">
            <a:extLst>
              <a:ext uri="{FF2B5EF4-FFF2-40B4-BE49-F238E27FC236}">
                <a16:creationId xmlns:a16="http://schemas.microsoft.com/office/drawing/2014/main" id="{076C7A2C-898D-9A48-A08C-2492C6393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47021-6697-7449-A871-40E059AF41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571063"/>
            <a:ext cx="6858000" cy="659606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Başlık metni için tıklayın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4C217-C85C-0B47-B3FA-B9D2BA5ACF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1342399"/>
            <a:ext cx="6858000" cy="459332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FFC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 dirty="0"/>
              <a:t>Alt başlık için tıklayın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A96837-35E7-7542-8DD1-97C84051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3300" y="2641053"/>
            <a:ext cx="2057400" cy="273844"/>
          </a:xfr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fld id="{D01208DB-9CCF-5F48-9319-64EC5F05997B}" type="datetimeFigureOut">
              <a:rPr lang="tr-TR" smtClean="0"/>
              <a:pPr/>
              <a:t>15.03.2019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456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urkcell_ppt_2.jpg">
            <a:extLst>
              <a:ext uri="{FF2B5EF4-FFF2-40B4-BE49-F238E27FC236}">
                <a16:creationId xmlns:a16="http://schemas.microsoft.com/office/drawing/2014/main" id="{5989BB78-8B12-0045-B17E-F17400E3C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47021-6697-7449-A871-40E059AF41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90977" y="1960373"/>
            <a:ext cx="5300933" cy="654835"/>
          </a:xfr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Başlık metni için tıklayın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4C217-C85C-0B47-B3FA-B9D2BA5ACF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0977" y="2730260"/>
            <a:ext cx="5300933" cy="456009"/>
          </a:xfrm>
        </p:spPr>
        <p:txBody>
          <a:bodyPr anchor="ctr" anchorCtr="0"/>
          <a:lstStyle>
            <a:lvl1pPr marL="0" indent="0" algn="l">
              <a:buNone/>
              <a:defRPr sz="1800">
                <a:solidFill>
                  <a:srgbClr val="FFC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 dirty="0"/>
              <a:t>Alt başlık için tıklayın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A96837-35E7-7542-8DD1-97C84051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0977" y="4575580"/>
            <a:ext cx="1590280" cy="271863"/>
          </a:xfrm>
        </p:spPr>
        <p:txBody>
          <a:bodyPr anchor="ctr" anchorCtr="0"/>
          <a:lstStyle>
            <a:lvl1pPr algn="l">
              <a:defRPr>
                <a:solidFill>
                  <a:srgbClr val="FFC000"/>
                </a:solidFill>
              </a:defRPr>
            </a:lvl1pPr>
          </a:lstStyle>
          <a:p>
            <a:fld id="{D01208DB-9CCF-5F48-9319-64EC5F05997B}" type="datetimeFigureOut">
              <a:rPr lang="tr-TR" smtClean="0"/>
              <a:pPr/>
              <a:t>15.03.2019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981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rkcell_ppt_3.jpg">
            <a:extLst>
              <a:ext uri="{FF2B5EF4-FFF2-40B4-BE49-F238E27FC236}">
                <a16:creationId xmlns:a16="http://schemas.microsoft.com/office/drawing/2014/main" id="{659346D8-4100-8443-81AB-8059932F1D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47021-6697-7449-A871-40E059AF41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8130" y="1960373"/>
            <a:ext cx="5300933" cy="654835"/>
          </a:xfr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Başlık metni için tıklayın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4C217-C85C-0B47-B3FA-B9D2BA5ACF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08130" y="2730260"/>
            <a:ext cx="5300933" cy="456009"/>
          </a:xfrm>
        </p:spPr>
        <p:txBody>
          <a:bodyPr anchor="ctr" anchorCtr="0"/>
          <a:lstStyle>
            <a:lvl1pPr marL="0" indent="0" algn="l">
              <a:buNone/>
              <a:defRPr sz="1800">
                <a:solidFill>
                  <a:srgbClr val="FFC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 dirty="0"/>
              <a:t>Alt başlık için tıklayın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A96837-35E7-7542-8DD1-97C84051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8131" y="4575580"/>
            <a:ext cx="1590280" cy="271863"/>
          </a:xfrm>
        </p:spPr>
        <p:txBody>
          <a:bodyPr anchor="ctr" anchorCtr="0"/>
          <a:lstStyle>
            <a:lvl1pPr algn="l">
              <a:defRPr>
                <a:solidFill>
                  <a:srgbClr val="FFC000"/>
                </a:solidFill>
              </a:defRPr>
            </a:lvl1pPr>
          </a:lstStyle>
          <a:p>
            <a:fld id="{D01208DB-9CCF-5F48-9319-64EC5F05997B}" type="datetimeFigureOut">
              <a:rPr lang="tr-TR" smtClean="0"/>
              <a:pPr/>
              <a:t>15.03.2019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376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rkcell_ppt_10.jpg">
            <a:extLst>
              <a:ext uri="{FF2B5EF4-FFF2-40B4-BE49-F238E27FC236}">
                <a16:creationId xmlns:a16="http://schemas.microsoft.com/office/drawing/2014/main" id="{42EC6DAB-5145-264E-9078-9CC49681C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01E850-E719-4A4E-B60E-A3EFBB21E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388" y="138484"/>
            <a:ext cx="7429507" cy="5743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tr-TR" dirty="0"/>
              <a:t>Sunum başlığı için tıklayın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60CDD-A481-824C-839D-E7BBFEA13F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0388" y="1369219"/>
            <a:ext cx="78867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Metin girmek için tıklayın</a:t>
            </a:r>
            <a:endParaRPr lang="en-US" dirty="0"/>
          </a:p>
          <a:p>
            <a:pPr lvl="1"/>
            <a:r>
              <a:rPr lang="tr-TR" dirty="0"/>
              <a:t>Alt seviye</a:t>
            </a:r>
            <a:endParaRPr lang="en-US" dirty="0"/>
          </a:p>
          <a:p>
            <a:pPr lvl="2"/>
            <a:r>
              <a:rPr lang="tr-TR" dirty="0"/>
              <a:t>Üçüncü alt seviye</a:t>
            </a:r>
            <a:endParaRPr lang="en-US" dirty="0"/>
          </a:p>
          <a:p>
            <a:pPr lvl="3"/>
            <a:r>
              <a:rPr lang="tr-TR" dirty="0"/>
              <a:t>Dördüncü alt seviye</a:t>
            </a:r>
            <a:endParaRPr lang="en-US" dirty="0"/>
          </a:p>
          <a:p>
            <a:pPr lvl="4"/>
            <a:r>
              <a:rPr lang="tr-TR" dirty="0"/>
              <a:t>Beşinci alt seviye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A0E1A-89AD-E741-9C65-80F008DC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37477" y="4767262"/>
            <a:ext cx="2057400" cy="273844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15.03.2019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FCC53-72D1-8846-89C7-863D006C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388" y="4770615"/>
            <a:ext cx="4908876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tr-TR" dirty="0"/>
              <a:t>Dipnot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7F9F-E487-6441-AF19-179F836E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73090" y="4767263"/>
            <a:ext cx="763998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80B2313-22FD-A945-99C4-5A7225DEE8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388" y="825917"/>
            <a:ext cx="7429507" cy="351101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60000"/>
              </a:lnSpc>
              <a:buNone/>
              <a:defRPr sz="1800" baseline="0">
                <a:solidFill>
                  <a:srgbClr val="3C58A3"/>
                </a:solidFill>
              </a:defRPr>
            </a:lvl1pPr>
          </a:lstStyle>
          <a:p>
            <a:pPr lvl="0"/>
            <a:r>
              <a:rPr lang="en-US" dirty="0"/>
              <a:t>Alt </a:t>
            </a:r>
            <a:r>
              <a:rPr lang="en-US" dirty="0" err="1"/>
              <a:t>ba</a:t>
            </a:r>
            <a:r>
              <a:rPr lang="tr-TR" dirty="0" err="1"/>
              <a:t>şlık</a:t>
            </a:r>
            <a:r>
              <a:rPr lang="tr-TR" dirty="0"/>
              <a:t>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urkcell_ppt_10.jpg">
            <a:extLst>
              <a:ext uri="{FF2B5EF4-FFF2-40B4-BE49-F238E27FC236}">
                <a16:creationId xmlns:a16="http://schemas.microsoft.com/office/drawing/2014/main" id="{3295BE1B-89A2-4B47-BC0C-42BAAB2C5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CC65D-6B83-9A45-93F2-D567708FDB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404" y="126331"/>
            <a:ext cx="7420490" cy="578702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tr-TR" dirty="0"/>
              <a:t>Sunum başlığı için tıklayın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A458-5913-7249-9CFD-D52973EF426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13548" y="1369219"/>
            <a:ext cx="3807923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Metin girmek için tıklayın</a:t>
            </a:r>
            <a:endParaRPr lang="en-US" dirty="0"/>
          </a:p>
          <a:p>
            <a:pPr lvl="1"/>
            <a:r>
              <a:rPr lang="tr-TR" dirty="0"/>
              <a:t>Alt seviye</a:t>
            </a:r>
            <a:endParaRPr lang="en-US" dirty="0"/>
          </a:p>
          <a:p>
            <a:pPr lvl="2"/>
            <a:r>
              <a:rPr lang="tr-TR" dirty="0"/>
              <a:t>Üçüncü alt seviye</a:t>
            </a:r>
            <a:endParaRPr lang="en-US" dirty="0"/>
          </a:p>
          <a:p>
            <a:pPr lvl="3"/>
            <a:r>
              <a:rPr lang="tr-TR" dirty="0"/>
              <a:t>Dördüncü alt seviye</a:t>
            </a:r>
            <a:endParaRPr lang="en-US" dirty="0"/>
          </a:p>
          <a:p>
            <a:pPr lvl="4"/>
            <a:r>
              <a:rPr lang="tr-TR" dirty="0"/>
              <a:t>Beşinci alt seviye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F7318-09A6-3F40-83FC-439FDAA8F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14048" y="1369219"/>
            <a:ext cx="3808561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Metin girmek için tıklayın</a:t>
            </a:r>
            <a:endParaRPr lang="en-US" dirty="0"/>
          </a:p>
          <a:p>
            <a:pPr lvl="1"/>
            <a:r>
              <a:rPr lang="tr-TR" dirty="0"/>
              <a:t>Alt seviye</a:t>
            </a:r>
            <a:endParaRPr lang="en-US" dirty="0"/>
          </a:p>
          <a:p>
            <a:pPr lvl="2"/>
            <a:r>
              <a:rPr lang="tr-TR" dirty="0"/>
              <a:t>Üçüncü alt seviye</a:t>
            </a:r>
            <a:endParaRPr lang="en-US" dirty="0"/>
          </a:p>
          <a:p>
            <a:pPr lvl="3"/>
            <a:r>
              <a:rPr lang="tr-TR" dirty="0"/>
              <a:t>Dördüncü alt seviye</a:t>
            </a:r>
            <a:endParaRPr lang="en-US" dirty="0"/>
          </a:p>
          <a:p>
            <a:pPr lvl="4"/>
            <a:r>
              <a:rPr lang="tr-TR" dirty="0"/>
              <a:t>Beşinci alt seviye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23F96-DB8E-A441-B580-4A09B128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7855" y="4767263"/>
            <a:ext cx="2057400" cy="273844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15.03.2019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689EF-10DE-0C40-820E-2B730724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548" y="4767263"/>
            <a:ext cx="4841615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tr-TR" dirty="0"/>
              <a:t>Dipnot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13CFE-BBE8-CD45-9737-9CA9B39B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97947" y="4767263"/>
            <a:ext cx="724662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E770650-7C27-5549-8199-F664DB890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403" y="825917"/>
            <a:ext cx="7420490" cy="351101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60000"/>
              </a:lnSpc>
              <a:buNone/>
              <a:defRPr sz="1800" baseline="0">
                <a:solidFill>
                  <a:srgbClr val="3C58A3"/>
                </a:solidFill>
              </a:defRPr>
            </a:lvl1pPr>
          </a:lstStyle>
          <a:p>
            <a:pPr lvl="0"/>
            <a:r>
              <a:rPr lang="en-US" dirty="0"/>
              <a:t>Alt </a:t>
            </a:r>
            <a:r>
              <a:rPr lang="en-US" dirty="0" err="1"/>
              <a:t>başlık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3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urkcell_ppt_10.jpg">
            <a:extLst>
              <a:ext uri="{FF2B5EF4-FFF2-40B4-BE49-F238E27FC236}">
                <a16:creationId xmlns:a16="http://schemas.microsoft.com/office/drawing/2014/main" id="{9E110E27-2AEF-A34C-ABF9-73BB3F509A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733EA-7E80-594B-9E42-BCFCF0F10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404" y="126332"/>
            <a:ext cx="7420490" cy="578702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tr-TR" dirty="0"/>
              <a:t>Sunum başlığı için tıklayın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33894-4092-C742-A8EE-6C4F7B88D1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7855" y="4767262"/>
            <a:ext cx="2057400" cy="273844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15.03.2019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7BD86-662D-DE4E-A7B3-BAC53BD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547" y="4767262"/>
            <a:ext cx="4841615" cy="273844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tr-TR" dirty="0" err="1"/>
              <a:t>Dipnote</a:t>
            </a:r>
            <a:endParaRPr lang="tr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7DAE5-42C6-524F-9F28-ACB8AC5E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97947" y="4767263"/>
            <a:ext cx="724662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247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urkcell_ppt_10.jpg">
            <a:extLst>
              <a:ext uri="{FF2B5EF4-FFF2-40B4-BE49-F238E27FC236}">
                <a16:creationId xmlns:a16="http://schemas.microsoft.com/office/drawing/2014/main" id="{0EEA6DB0-4021-774B-82C5-97FDF03295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DD974-6053-0847-A8AE-32092F8C72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7855" y="4767263"/>
            <a:ext cx="2057400" cy="273844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15.03.2019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CC052-3EF9-BB47-B1E0-1639D8FE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547" y="4767263"/>
            <a:ext cx="4841615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tr-TR" dirty="0"/>
              <a:t>Dipnot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1FC1A-22C1-F548-9C94-B58A9345F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97947" y="4767263"/>
            <a:ext cx="724662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098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tr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tr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48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elecegiyazanlar.turkcell.com.tr/konu/android/egitim/android-301/intentler-diger-uygulamalarla-etkilesime-gecme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2760E5C-44D4-2B4D-A4FF-6AF4F22BB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sz="2000" dirty="0">
                <a:latin typeface="+mn-lt"/>
              </a:rPr>
              <a:t>GELECEĞİ YAZAN KADINLAR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238A90-278B-CE4F-9B70-C4DDB909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 err="1"/>
              <a:t>Android</a:t>
            </a:r>
            <a:r>
              <a:rPr lang="tr-TR" dirty="0"/>
              <a:t> 201 – 1. Gün</a:t>
            </a:r>
          </a:p>
        </p:txBody>
      </p:sp>
    </p:spTree>
    <p:extLst>
      <p:ext uri="{BB962C8B-B14F-4D97-AF65-F5344CB8AC3E}">
        <p14:creationId xmlns:p14="http://schemas.microsoft.com/office/powerpoint/2010/main" val="1368984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 idx="4294967295"/>
          </p:nvPr>
        </p:nvSpPr>
        <p:spPr>
          <a:xfrm>
            <a:off x="2706347" y="581880"/>
            <a:ext cx="4534963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Activity Kavramı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4294967295"/>
          </p:nvPr>
        </p:nvSpPr>
        <p:spPr>
          <a:xfrm>
            <a:off x="3394454" y="1263098"/>
            <a:ext cx="4232108" cy="3417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tr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Yeni Activity Oluşturma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tr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Intent Kavramı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l="12764" r="56439" b="11940"/>
          <a:stretch/>
        </p:blipFill>
        <p:spPr>
          <a:xfrm>
            <a:off x="628165" y="62585"/>
            <a:ext cx="2625771" cy="422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l="11326" t="22045" r="12296" b="21740"/>
          <a:stretch/>
        </p:blipFill>
        <p:spPr>
          <a:xfrm>
            <a:off x="1226704" y="1440873"/>
            <a:ext cx="6068291" cy="2512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>
            <a:spLocks noGrp="1"/>
          </p:cNvSpPr>
          <p:nvPr>
            <p:ph type="title" idx="4294967295"/>
          </p:nvPr>
        </p:nvSpPr>
        <p:spPr>
          <a:xfrm>
            <a:off x="2607540" y="636877"/>
            <a:ext cx="3306618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Activity Kavramı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 idx="4294967295"/>
          </p:nvPr>
        </p:nvSpPr>
        <p:spPr>
          <a:xfrm>
            <a:off x="622300" y="701445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 Kavramı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4294967295"/>
          </p:nvPr>
        </p:nvSpPr>
        <p:spPr>
          <a:xfrm>
            <a:off x="622300" y="1490663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tr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Linear Layout 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tr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Layout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tr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Table Layout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tr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Grid Layout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l="12764" r="56439" b="11940"/>
          <a:stretch/>
        </p:blipFill>
        <p:spPr>
          <a:xfrm>
            <a:off x="551845" y="277189"/>
            <a:ext cx="2565600" cy="41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B904F8-6234-8648-A0F6-F578B554C720}"/>
              </a:ext>
            </a:extLst>
          </p:cNvPr>
          <p:cNvSpPr/>
          <p:nvPr/>
        </p:nvSpPr>
        <p:spPr>
          <a:xfrm>
            <a:off x="3329709" y="1490663"/>
            <a:ext cx="5029200" cy="3029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285750">
              <a:lnSpc>
                <a:spcPct val="115000"/>
              </a:lnSpc>
              <a:buClr>
                <a:schemeClr val="dk2"/>
              </a:buClr>
              <a:buSzPct val="100000"/>
              <a:buFont typeface="Arial"/>
              <a:buChar char="•"/>
            </a:pPr>
            <a:r>
              <a:rPr lang="tr-TR" sz="1800" dirty="0" err="1">
                <a:solidFill>
                  <a:schemeClr val="tx1"/>
                </a:solidFill>
              </a:rPr>
              <a:t>Linear</a:t>
            </a:r>
            <a:r>
              <a:rPr lang="tr-TR" sz="1800" dirty="0">
                <a:solidFill>
                  <a:schemeClr val="tx1"/>
                </a:solidFill>
              </a:rPr>
              <a:t> </a:t>
            </a:r>
            <a:r>
              <a:rPr lang="tr-TR" sz="1800" dirty="0" err="1">
                <a:solidFill>
                  <a:schemeClr val="tx1"/>
                </a:solidFill>
              </a:rPr>
              <a:t>Layout</a:t>
            </a:r>
            <a:r>
              <a:rPr lang="tr-TR" sz="1800" dirty="0">
                <a:solidFill>
                  <a:schemeClr val="tx1"/>
                </a:solidFill>
              </a:rPr>
              <a:t> </a:t>
            </a:r>
          </a:p>
          <a:p>
            <a:pPr marL="514350" lvl="0" indent="-285750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tr-TR" sz="1800" dirty="0" err="1">
                <a:solidFill>
                  <a:schemeClr val="tx1"/>
                </a:solidFill>
              </a:rPr>
              <a:t>Relative</a:t>
            </a:r>
            <a:r>
              <a:rPr lang="tr-TR" sz="1800" dirty="0">
                <a:solidFill>
                  <a:schemeClr val="tx1"/>
                </a:solidFill>
              </a:rPr>
              <a:t> </a:t>
            </a:r>
            <a:r>
              <a:rPr lang="tr-TR" sz="1800" dirty="0" err="1">
                <a:solidFill>
                  <a:schemeClr val="tx1"/>
                </a:solidFill>
              </a:rPr>
              <a:t>Layout</a:t>
            </a:r>
            <a:endParaRPr lang="tr-TR" sz="1800" dirty="0">
              <a:solidFill>
                <a:schemeClr val="tx1"/>
              </a:solidFill>
            </a:endParaRPr>
          </a:p>
          <a:p>
            <a:pPr marL="514350" lvl="0" indent="-285750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tr-TR" sz="1800" dirty="0" err="1">
                <a:solidFill>
                  <a:schemeClr val="tx1"/>
                </a:solidFill>
              </a:rPr>
              <a:t>Constraint</a:t>
            </a:r>
            <a:r>
              <a:rPr lang="tr-TR" sz="1800" dirty="0">
                <a:solidFill>
                  <a:schemeClr val="tx1"/>
                </a:solidFill>
              </a:rPr>
              <a:t> </a:t>
            </a:r>
            <a:r>
              <a:rPr lang="tr-TR" sz="1800" dirty="0" err="1">
                <a:solidFill>
                  <a:schemeClr val="tx1"/>
                </a:solidFill>
              </a:rPr>
              <a:t>Layout</a:t>
            </a:r>
            <a:endParaRPr lang="tr-TR" sz="1800" dirty="0">
              <a:solidFill>
                <a:schemeClr val="tx1"/>
              </a:solidFill>
            </a:endParaRPr>
          </a:p>
          <a:p>
            <a:pPr marL="514350" lvl="0" indent="-285750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tr-TR" sz="1800" dirty="0" err="1">
                <a:solidFill>
                  <a:schemeClr val="tx1"/>
                </a:solidFill>
              </a:rPr>
              <a:t>Table</a:t>
            </a:r>
            <a:r>
              <a:rPr lang="tr-TR" sz="1800" dirty="0">
                <a:solidFill>
                  <a:schemeClr val="tx1"/>
                </a:solidFill>
              </a:rPr>
              <a:t> </a:t>
            </a:r>
            <a:r>
              <a:rPr lang="tr-TR" sz="1800" dirty="0" err="1">
                <a:solidFill>
                  <a:schemeClr val="tx1"/>
                </a:solidFill>
              </a:rPr>
              <a:t>Layout</a:t>
            </a:r>
            <a:endParaRPr lang="tr-TR" sz="1800" dirty="0">
              <a:solidFill>
                <a:schemeClr val="tx1"/>
              </a:solidFill>
            </a:endParaRPr>
          </a:p>
          <a:p>
            <a:pPr marL="514350" lvl="0" indent="-285750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tr-TR" sz="1800" dirty="0" err="1">
                <a:solidFill>
                  <a:schemeClr val="tx1"/>
                </a:solidFill>
              </a:rPr>
              <a:t>Grid</a:t>
            </a:r>
            <a:r>
              <a:rPr lang="tr-TR" sz="1800" dirty="0">
                <a:solidFill>
                  <a:schemeClr val="tx1"/>
                </a:solidFill>
              </a:rPr>
              <a:t> </a:t>
            </a:r>
            <a:r>
              <a:rPr lang="tr-TR" sz="1800" dirty="0" err="1">
                <a:solidFill>
                  <a:schemeClr val="tx1"/>
                </a:solidFill>
              </a:rPr>
              <a:t>Layout</a:t>
            </a:r>
            <a:endParaRPr lang="tr-TR" sz="1800" dirty="0">
              <a:solidFill>
                <a:schemeClr val="tx1"/>
              </a:solidFill>
            </a:endParaRPr>
          </a:p>
          <a:p>
            <a:pPr lvl="0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ct val="25000"/>
            </a:pPr>
            <a:endParaRPr lang="tr-TR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t="17085"/>
          <a:stretch/>
        </p:blipFill>
        <p:spPr>
          <a:xfrm>
            <a:off x="120790" y="997527"/>
            <a:ext cx="7559524" cy="35257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>
            <a:spLocks noGrp="1"/>
          </p:cNvSpPr>
          <p:nvPr>
            <p:ph type="body" idx="4294967295"/>
          </p:nvPr>
        </p:nvSpPr>
        <p:spPr>
          <a:xfrm>
            <a:off x="922113" y="1623868"/>
            <a:ext cx="3333750" cy="1530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Layout kullanımı Android'de, tüm nesneleri tek bir yönde kullanmamızı sağlar. </a:t>
            </a:r>
          </a:p>
        </p:txBody>
      </p:sp>
      <p:sp>
        <p:nvSpPr>
          <p:cNvPr id="4" name="Shape 188">
            <a:extLst>
              <a:ext uri="{FF2B5EF4-FFF2-40B4-BE49-F238E27FC236}">
                <a16:creationId xmlns:a16="http://schemas.microsoft.com/office/drawing/2014/main" id="{F06608F0-9AD9-D94F-9D5E-17FBF1D50B01}"/>
              </a:ext>
            </a:extLst>
          </p:cNvPr>
          <p:cNvSpPr txBox="1">
            <a:spLocks/>
          </p:cNvSpPr>
          <p:nvPr/>
        </p:nvSpPr>
        <p:spPr>
          <a:xfrm>
            <a:off x="-1502064" y="997527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>
              <a:buSzPct val="25000"/>
            </a:pPr>
            <a:r>
              <a:rPr lang="tr" dirty="0"/>
              <a:t>L</a:t>
            </a:r>
            <a:r>
              <a:rPr lang="tr-TR" dirty="0" err="1"/>
              <a:t>inear</a:t>
            </a:r>
            <a:r>
              <a:rPr lang="tr-TR" dirty="0"/>
              <a:t> L</a:t>
            </a:r>
            <a:r>
              <a:rPr lang="tr" dirty="0"/>
              <a:t>ayout Kavramı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l="15053" t="13319" r="12796"/>
          <a:stretch/>
        </p:blipFill>
        <p:spPr>
          <a:xfrm>
            <a:off x="1560945" y="1136073"/>
            <a:ext cx="5329382" cy="36498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188">
            <a:extLst>
              <a:ext uri="{FF2B5EF4-FFF2-40B4-BE49-F238E27FC236}">
                <a16:creationId xmlns:a16="http://schemas.microsoft.com/office/drawing/2014/main" id="{FC79B21F-438F-B34C-8979-452552C9D01E}"/>
              </a:ext>
            </a:extLst>
          </p:cNvPr>
          <p:cNvSpPr txBox="1">
            <a:spLocks/>
          </p:cNvSpPr>
          <p:nvPr/>
        </p:nvSpPr>
        <p:spPr>
          <a:xfrm>
            <a:off x="-1372755" y="387927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>
              <a:buSzPct val="25000"/>
            </a:pPr>
            <a:r>
              <a:rPr lang="tr-TR" dirty="0" err="1"/>
              <a:t>Relative</a:t>
            </a:r>
            <a:r>
              <a:rPr lang="tr-TR" dirty="0"/>
              <a:t> L</a:t>
            </a:r>
            <a:r>
              <a:rPr lang="tr" dirty="0"/>
              <a:t>ayout Kavramı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l="4929" t="18743" r="5298"/>
          <a:stretch/>
        </p:blipFill>
        <p:spPr>
          <a:xfrm>
            <a:off x="1043710" y="1219200"/>
            <a:ext cx="6567054" cy="33431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188">
            <a:extLst>
              <a:ext uri="{FF2B5EF4-FFF2-40B4-BE49-F238E27FC236}">
                <a16:creationId xmlns:a16="http://schemas.microsoft.com/office/drawing/2014/main" id="{4F898C07-BD46-7047-8895-0899F7450585}"/>
              </a:ext>
            </a:extLst>
          </p:cNvPr>
          <p:cNvSpPr txBox="1">
            <a:spLocks/>
          </p:cNvSpPr>
          <p:nvPr/>
        </p:nvSpPr>
        <p:spPr>
          <a:xfrm>
            <a:off x="-227446" y="526473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>
              <a:buSzPct val="25000"/>
            </a:pPr>
            <a:r>
              <a:rPr lang="tr-TR" dirty="0"/>
              <a:t>Nesneler Üzerindeki Farklı Boyutlar</a:t>
            </a:r>
            <a:endParaRPr lang="t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 idx="4294967295"/>
          </p:nvPr>
        </p:nvSpPr>
        <p:spPr>
          <a:xfrm>
            <a:off x="498764" y="407041"/>
            <a:ext cx="6073820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Görsel Komponentlerin Kullanımı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4294967295"/>
          </p:nvPr>
        </p:nvSpPr>
        <p:spPr>
          <a:xfrm>
            <a:off x="696615" y="1183328"/>
            <a:ext cx="4011613" cy="326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 panose="020B0604020202020204" pitchFamily="34" charset="0"/>
              <a:buChar char="•"/>
            </a:pPr>
            <a:r>
              <a:rPr lang="tr" sz="16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TextView</a:t>
            </a:r>
            <a:br>
              <a:rPr lang="tr" sz="1600" dirty="0">
                <a:solidFill>
                  <a:schemeClr val="tx1"/>
                </a:solidFill>
              </a:rPr>
            </a:br>
            <a:r>
              <a:rPr lang="tr" sz="16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EditText</a:t>
            </a:r>
            <a:br>
              <a:rPr lang="tr" dirty="0">
                <a:solidFill>
                  <a:schemeClr val="tx1"/>
                </a:solidFill>
              </a:rPr>
            </a:br>
            <a:r>
              <a:rPr lang="tr" sz="16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ImageView</a:t>
            </a:r>
            <a:br>
              <a:rPr lang="tr" dirty="0">
                <a:solidFill>
                  <a:schemeClr val="tx1"/>
                </a:solidFill>
              </a:rPr>
            </a:br>
            <a:r>
              <a:rPr lang="tr" sz="16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Button</a:t>
            </a:r>
            <a:br>
              <a:rPr lang="tr" dirty="0">
                <a:solidFill>
                  <a:schemeClr val="tx1"/>
                </a:solidFill>
              </a:rPr>
            </a:br>
            <a:r>
              <a:rPr lang="tr" sz="16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ListView</a:t>
            </a:r>
            <a:br>
              <a:rPr lang="tr" dirty="0">
                <a:solidFill>
                  <a:schemeClr val="tx1"/>
                </a:solidFill>
              </a:rPr>
            </a:br>
            <a:r>
              <a:rPr lang="tr" sz="16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WebView</a:t>
            </a:r>
            <a:br>
              <a:rPr lang="tr" dirty="0">
                <a:solidFill>
                  <a:schemeClr val="tx1"/>
                </a:solidFill>
              </a:rPr>
            </a:br>
            <a:r>
              <a:rPr lang="tr" sz="16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Spinner</a:t>
            </a:r>
            <a:br>
              <a:rPr lang="tr" dirty="0">
                <a:solidFill>
                  <a:schemeClr val="tx1"/>
                </a:solidFill>
              </a:rPr>
            </a:br>
            <a:r>
              <a:rPr lang="tr" sz="16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ProgressBar</a:t>
            </a:r>
            <a:br>
              <a:rPr lang="tr" dirty="0">
                <a:solidFill>
                  <a:schemeClr val="tx1"/>
                </a:solidFill>
              </a:rPr>
            </a:br>
            <a:r>
              <a:rPr lang="tr" sz="16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SeekBar</a:t>
            </a:r>
            <a:br>
              <a:rPr lang="tr" dirty="0">
                <a:solidFill>
                  <a:schemeClr val="tx1"/>
                </a:solidFill>
              </a:rPr>
            </a:br>
            <a:r>
              <a:rPr lang="tr" sz="16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CheckBox</a:t>
            </a:r>
            <a:br>
              <a:rPr lang="tr" dirty="0">
                <a:solidFill>
                  <a:schemeClr val="tx1"/>
                </a:solidFill>
              </a:rPr>
            </a:br>
            <a:r>
              <a:rPr lang="tr" sz="16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TimePicker</a:t>
            </a:r>
          </a:p>
          <a:p>
            <a:pPr marL="514350" marR="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 panose="020B0604020202020204" pitchFamily="34" charset="0"/>
              <a:buChar char="•"/>
            </a:pPr>
            <a:endParaRPr sz="160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Shape 213" descr="ila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0356" y="1124517"/>
            <a:ext cx="2935362" cy="338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4294967295"/>
          </p:nvPr>
        </p:nvSpPr>
        <p:spPr>
          <a:xfrm>
            <a:off x="0" y="387350"/>
            <a:ext cx="8521700" cy="30210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5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56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 UYGULAMA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2400" dirty="0">
                <a:solidFill>
                  <a:srgbClr val="0D253D"/>
                </a:solidFill>
              </a:rPr>
              <a:t>    </a:t>
            </a:r>
            <a:r>
              <a:rPr lang="tr" sz="24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Login App Arayüz Tasarımı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3579545" y="571175"/>
            <a:ext cx="3344700" cy="19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 dirty="0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D253D"/>
              </a:buClr>
              <a:buSzPct val="25000"/>
            </a:pPr>
            <a:r>
              <a:rPr lang="tr-TR" sz="2000" dirty="0"/>
              <a:t>Kullanılacak </a:t>
            </a:r>
            <a:r>
              <a:rPr lang="tr-TR" sz="2000" dirty="0" err="1"/>
              <a:t>Komponentler</a:t>
            </a:r>
            <a:endParaRPr lang="tr" sz="2000" dirty="0"/>
          </a:p>
          <a:p>
            <a:pPr>
              <a:buClr>
                <a:srgbClr val="0D253D"/>
              </a:buClr>
              <a:buSzPct val="25000"/>
            </a:pPr>
            <a:endParaRPr lang="tr" sz="1600" b="1" i="0" u="none" strike="noStrike" cap="none" dirty="0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100000"/>
              <a:buFont typeface="Arial"/>
              <a:buChar char="●"/>
            </a:pPr>
            <a:r>
              <a:rPr lang="tr" sz="18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ImageView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100000"/>
              <a:buFont typeface="Arial"/>
              <a:buChar char="●"/>
            </a:pPr>
            <a:r>
              <a:rPr lang="tr" sz="18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EditText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100000"/>
              <a:buFont typeface="Arial"/>
              <a:buChar char="●"/>
            </a:pPr>
            <a:r>
              <a:rPr lang="tr" sz="18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Button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100000"/>
              <a:buFont typeface="Arial"/>
              <a:buChar char="●"/>
            </a:pPr>
            <a:r>
              <a:rPr lang="tr" sz="16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TextView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Shape 224" descr="giri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8945" y="582963"/>
            <a:ext cx="5254176" cy="394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371800" y="754725"/>
            <a:ext cx="3417324" cy="366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tr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 Kavramı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 Android uygulaması birçok farklı Activity içerir.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 Activity yeni arayüzler gösterirken belirli bir görevi yerine getirir.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Kullanıcıyı bir Activity'den diğerine geçirmek için uygulamanızda </a:t>
            </a:r>
            <a:r>
              <a:rPr lang="tr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Intent</a:t>
            </a:r>
            <a:r>
              <a:rPr lang="t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sınıfını kullanmalısınız.</a:t>
            </a:r>
            <a:r>
              <a:rPr lang="tr" sz="1600" b="0" i="0" u="none" strike="noStrike" cap="none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50" b="0" i="0" u="none" strike="noStrike" cap="none" dirty="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50" b="0" i="0" u="none" strike="noStrike" cap="none" dirty="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0" name="Shape 230" descr="inten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0823" y="566517"/>
            <a:ext cx="4684268" cy="3742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/>
        </p:nvSpPr>
        <p:spPr>
          <a:xfrm>
            <a:off x="1193534" y="200815"/>
            <a:ext cx="3417299" cy="127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t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201 - YOL HARİTASI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2987D-60E1-E14B-939D-9D89ED6BD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80"/>
          <a:stretch/>
        </p:blipFill>
        <p:spPr>
          <a:xfrm>
            <a:off x="822038" y="839665"/>
            <a:ext cx="3694546" cy="39949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4294967295"/>
          </p:nvPr>
        </p:nvSpPr>
        <p:spPr>
          <a:xfrm>
            <a:off x="0" y="776288"/>
            <a:ext cx="8521700" cy="2657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5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5600" b="0" i="0" u="none" strike="noStrike" cap="none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 UYGULAMA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 idx="4294967295"/>
          </p:nvPr>
        </p:nvSpPr>
        <p:spPr>
          <a:xfrm>
            <a:off x="0" y="579438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Shape 241" descr="int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00" y="579774"/>
            <a:ext cx="5160300" cy="41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5079330" y="1617591"/>
            <a:ext cx="3344700" cy="19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 dirty="0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25000"/>
              <a:buFont typeface="Arial"/>
              <a:buNone/>
            </a:pPr>
            <a:r>
              <a:rPr lang="tr" sz="1600" b="1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Kullanılacak Komponentler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100000"/>
              <a:buFont typeface="Arial"/>
              <a:buChar char="●"/>
            </a:pPr>
            <a:r>
              <a:rPr lang="tr" sz="16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ImageView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100000"/>
              <a:buFont typeface="Arial"/>
              <a:buChar char="●"/>
            </a:pPr>
            <a:r>
              <a:rPr lang="tr" sz="16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EditText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100000"/>
              <a:buFont typeface="Arial"/>
              <a:buChar char="●"/>
            </a:pPr>
            <a:r>
              <a:rPr lang="tr" sz="16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Button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100000"/>
              <a:buFont typeface="Arial"/>
              <a:buChar char="●"/>
            </a:pPr>
            <a:r>
              <a:rPr lang="tr" sz="16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TextView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 idx="4294967295"/>
          </p:nvPr>
        </p:nvSpPr>
        <p:spPr>
          <a:xfrm>
            <a:off x="112295" y="646932"/>
            <a:ext cx="8293768" cy="5910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Uygulamanın Cihaz Üzerinden Çalıştırılması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4294967295"/>
          </p:nvPr>
        </p:nvSpPr>
        <p:spPr>
          <a:xfrm>
            <a:off x="729916" y="1237983"/>
            <a:ext cx="8521700" cy="33480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3 farklı yöntemle uygulamanızı çalıştırabilirsiniz:</a:t>
            </a:r>
          </a:p>
          <a:p>
            <a:pPr marL="5715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tr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Genymotion</a:t>
            </a:r>
          </a:p>
          <a:p>
            <a:pPr marL="5715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tr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Sanal Emülatör</a:t>
            </a:r>
          </a:p>
          <a:p>
            <a:pPr marL="5715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lang="tr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Fiziksel cihaz</a:t>
            </a:r>
          </a:p>
        </p:txBody>
      </p:sp>
      <p:pic>
        <p:nvPicPr>
          <p:cNvPr id="249" name="Shape 249" descr="emulat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8850" y="2288900"/>
            <a:ext cx="5863500" cy="24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 idx="4294967295"/>
          </p:nvPr>
        </p:nvSpPr>
        <p:spPr>
          <a:xfrm>
            <a:off x="582180" y="545407"/>
            <a:ext cx="3911600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ListView Kullanımı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4294967295"/>
          </p:nvPr>
        </p:nvSpPr>
        <p:spPr>
          <a:xfrm>
            <a:off x="0" y="1152525"/>
            <a:ext cx="4032250" cy="34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582180" y="831950"/>
            <a:ext cx="7028584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 cihazlarda kullanıcılara birbiriyle ilişkili verileri listeyle vermek çok tercih edilen bir yöntemdir. Kullanıcı listedeki veriler içinde tek parmağıyla yukarı-aşağı sürükleme yaparak dolaşabilir.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Android'te listeleme işlemleri yapabilmek için ListView isimli görsel öğe kullanılır.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054" y="582425"/>
            <a:ext cx="5402400" cy="40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5523346" y="1079953"/>
            <a:ext cx="3445163" cy="30570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25000"/>
              <a:buFont typeface="Arial"/>
              <a:buNone/>
            </a:pPr>
            <a:r>
              <a:rPr lang="tr" sz="28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ArrayAdapter Nedir?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 descr="listbiewsimp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084" y="613660"/>
            <a:ext cx="3072649" cy="488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 descr="ülkel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94" y="832618"/>
            <a:ext cx="1804524" cy="363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0" y="387350"/>
            <a:ext cx="8521700" cy="30210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5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5600" b="0" i="0" u="none" strike="noStrike" cap="none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UYGULAMA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400" b="0" i="0" u="none" strike="noStrike" cap="none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Simple Listview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5010462" y="1538353"/>
            <a:ext cx="3000900" cy="21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1" i="0" u="none" strike="noStrike" cap="none" dirty="0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600" b="1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Kullanılacak Komponentler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Font typeface="Arial"/>
              <a:buNone/>
            </a:pPr>
            <a:endParaRPr sz="1800" b="0" i="0" u="none" strike="noStrike" cap="none" dirty="0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100000"/>
              <a:buFont typeface="Arial"/>
              <a:buChar char="●"/>
            </a:pPr>
            <a:r>
              <a:rPr lang="tr" sz="18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Listview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53D"/>
              </a:buClr>
              <a:buSzPct val="100000"/>
              <a:buFont typeface="Arial"/>
              <a:buChar char="●"/>
            </a:pPr>
            <a:r>
              <a:rPr lang="tr" sz="18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AlertDialog</a:t>
            </a:r>
          </a:p>
        </p:txBody>
      </p:sp>
      <p:pic>
        <p:nvPicPr>
          <p:cNvPr id="280" name="Shape 280" descr="basitlis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765" y="665646"/>
            <a:ext cx="6600025" cy="386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 idx="4294967295"/>
          </p:nvPr>
        </p:nvSpPr>
        <p:spPr>
          <a:xfrm>
            <a:off x="3360515" y="439728"/>
            <a:ext cx="1585435" cy="573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İletişim</a:t>
            </a:r>
          </a:p>
        </p:txBody>
      </p:sp>
      <p:pic>
        <p:nvPicPr>
          <p:cNvPr id="69" name="Shape 69" descr="bip ile ilgili görsel sonuc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5632" y="1299676"/>
            <a:ext cx="2815199" cy="28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 idx="4294967295"/>
          </p:nvPr>
        </p:nvSpPr>
        <p:spPr>
          <a:xfrm>
            <a:off x="693738" y="403975"/>
            <a:ext cx="5547408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Android Studio Ortamını Tanıma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4294967295"/>
          </p:nvPr>
        </p:nvSpPr>
        <p:spPr>
          <a:xfrm>
            <a:off x="813811" y="1067679"/>
            <a:ext cx="8450262" cy="323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 Studio’nun temel özellikleri: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693738" y="1541550"/>
            <a:ext cx="7645184" cy="315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t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Temel proje şablonlarıyla hızlı ve kolay proje üretimi.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t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Ekran tasarımlarını kolaylaştıran sürükle-bırak özellikli zengin editör.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t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Uygulamanın performansı, kullanılabilirliği, farklı sürümlerde çalışabilirliğinin kontrol edilebileceği test araçları.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t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Kolay ve güvenli APK imzalanması.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8">
            <a:extLst>
              <a:ext uri="{FF2B5EF4-FFF2-40B4-BE49-F238E27FC236}">
                <a16:creationId xmlns:a16="http://schemas.microsoft.com/office/drawing/2014/main" id="{2D5C73C6-8240-FC41-90C3-3A4EAED96F89}"/>
              </a:ext>
            </a:extLst>
          </p:cNvPr>
          <p:cNvSpPr txBox="1">
            <a:spLocks/>
          </p:cNvSpPr>
          <p:nvPr/>
        </p:nvSpPr>
        <p:spPr>
          <a:xfrm>
            <a:off x="1570182" y="572078"/>
            <a:ext cx="6003636" cy="30210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0"/>
              </a:spcAft>
              <a:buSzPct val="25000"/>
            </a:pPr>
            <a:endParaRPr lang="tr-TR" sz="5600" dirty="0"/>
          </a:p>
          <a:p>
            <a:pPr algn="ctr">
              <a:spcBef>
                <a:spcPts val="1600"/>
              </a:spcBef>
              <a:spcAft>
                <a:spcPts val="0"/>
              </a:spcAft>
              <a:buSzPct val="25000"/>
            </a:pPr>
            <a:r>
              <a:rPr lang="tr-TR" sz="5600" dirty="0">
                <a:solidFill>
                  <a:srgbClr val="0D253D"/>
                </a:solidFill>
              </a:rPr>
              <a:t>Proje Oluşturma</a:t>
            </a:r>
          </a:p>
        </p:txBody>
      </p:sp>
    </p:spTree>
    <p:extLst>
      <p:ext uri="{BB962C8B-B14F-4D97-AF65-F5344CB8AC3E}">
        <p14:creationId xmlns:p14="http://schemas.microsoft.com/office/powerpoint/2010/main" val="419197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girissayf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81" y="877455"/>
            <a:ext cx="7129865" cy="3635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 descr="giris5.png"/>
          <p:cNvPicPr preferRelativeResize="0"/>
          <p:nvPr/>
        </p:nvPicPr>
        <p:blipFill rotWithShape="1">
          <a:blip r:embed="rId3">
            <a:alphaModFix/>
          </a:blip>
          <a:srcRect r="28237"/>
          <a:stretch/>
        </p:blipFill>
        <p:spPr>
          <a:xfrm>
            <a:off x="1037634" y="169866"/>
            <a:ext cx="7034948" cy="487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 idx="4294967295"/>
          </p:nvPr>
        </p:nvSpPr>
        <p:spPr>
          <a:xfrm>
            <a:off x="3372245" y="399464"/>
            <a:ext cx="5029200" cy="5381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Dosya Yapısı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562" y="556739"/>
            <a:ext cx="2088024" cy="392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3497652" y="682536"/>
            <a:ext cx="4281000" cy="38929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2735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 klasörü</a:t>
            </a:r>
          </a:p>
          <a:p>
            <a:pPr marL="457200" marR="0" lvl="0" indent="-342900" algn="l" rtl="0">
              <a:lnSpc>
                <a:spcPct val="127358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libs klasörü</a:t>
            </a:r>
          </a:p>
          <a:p>
            <a:pPr marL="457200" marR="0" lvl="0" indent="-342900" algn="l" rtl="0">
              <a:lnSpc>
                <a:spcPct val="127358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src klasörü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.gitignore dosyası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app.iml dosyası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build.gradle dosyası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AndroidManifest.xml</a:t>
            </a:r>
            <a:r>
              <a:rPr lang="tr" sz="1600" b="1" i="0" u="none" strike="noStrike" cap="none" dirty="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tr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dosyası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 descr="and-java-xm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262" y="497305"/>
            <a:ext cx="6048530" cy="4103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633</Words>
  <Application>Microsoft Macintosh PowerPoint</Application>
  <PresentationFormat>On-screen Show (16:9)</PresentationFormat>
  <Paragraphs>110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 Light</vt:lpstr>
      <vt:lpstr>Trebuchet MS</vt:lpstr>
      <vt:lpstr>Verdana</vt:lpstr>
      <vt:lpstr>simple-light-2</vt:lpstr>
      <vt:lpstr>PowerPoint Presentation</vt:lpstr>
      <vt:lpstr>PowerPoint Presentation</vt:lpstr>
      <vt:lpstr>İletişim</vt:lpstr>
      <vt:lpstr>Android Studio Ortamını Tanıma</vt:lpstr>
      <vt:lpstr>PowerPoint Presentation</vt:lpstr>
      <vt:lpstr>PowerPoint Presentation</vt:lpstr>
      <vt:lpstr>PowerPoint Presentation</vt:lpstr>
      <vt:lpstr>  Dosya Yapısı</vt:lpstr>
      <vt:lpstr>PowerPoint Presentation</vt:lpstr>
      <vt:lpstr>Activity Kavramı</vt:lpstr>
      <vt:lpstr>Activity Kavramı</vt:lpstr>
      <vt:lpstr>Layout Kavramı</vt:lpstr>
      <vt:lpstr>PowerPoint Presentation</vt:lpstr>
      <vt:lpstr>PowerPoint Presentation</vt:lpstr>
      <vt:lpstr>PowerPoint Presentation</vt:lpstr>
      <vt:lpstr>Görsel Komponentlerin Kullanımı</vt:lpstr>
      <vt:lpstr>PowerPoint Presentation</vt:lpstr>
      <vt:lpstr>PowerPoint Presentation</vt:lpstr>
      <vt:lpstr>PowerPoint Presentation</vt:lpstr>
      <vt:lpstr>PowerPoint Presentation</vt:lpstr>
      <vt:lpstr> </vt:lpstr>
      <vt:lpstr>Uygulamanın Cihaz Üzerinden Çalıştırılması</vt:lpstr>
      <vt:lpstr>ListView Kullanımı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Geleceği Yazan Kadınlar</dc:title>
  <cp:lastModifiedBy>Microsoft Office User</cp:lastModifiedBy>
  <cp:revision>19</cp:revision>
  <dcterms:modified xsi:type="dcterms:W3CDTF">2019-03-15T06:54:21Z</dcterms:modified>
</cp:coreProperties>
</file>